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90" r:id="rId2"/>
    <p:sldId id="489" r:id="rId3"/>
    <p:sldId id="490" r:id="rId4"/>
    <p:sldId id="471" r:id="rId5"/>
    <p:sldId id="472" r:id="rId6"/>
    <p:sldId id="473" r:id="rId7"/>
    <p:sldId id="474" r:id="rId8"/>
    <p:sldId id="475" r:id="rId9"/>
    <p:sldId id="476" r:id="rId10"/>
    <p:sldId id="477" r:id="rId11"/>
    <p:sldId id="478" r:id="rId12"/>
    <p:sldId id="480" r:id="rId13"/>
    <p:sldId id="481" r:id="rId14"/>
    <p:sldId id="492" r:id="rId15"/>
    <p:sldId id="483" r:id="rId16"/>
    <p:sldId id="484" r:id="rId17"/>
    <p:sldId id="494" r:id="rId18"/>
    <p:sldId id="485" r:id="rId19"/>
    <p:sldId id="487" r:id="rId20"/>
    <p:sldId id="488" r:id="rId21"/>
    <p:sldId id="458" r:id="rId22"/>
    <p:sldId id="459" r:id="rId23"/>
    <p:sldId id="496" r:id="rId24"/>
    <p:sldId id="449" r:id="rId25"/>
    <p:sldId id="498" r:id="rId26"/>
    <p:sldId id="491" r:id="rId27"/>
    <p:sldId id="497" r:id="rId28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43" autoAdjust="0"/>
  </p:normalViewPr>
  <p:slideViewPr>
    <p:cSldViewPr>
      <p:cViewPr varScale="1">
        <p:scale>
          <a:sx n="84" d="100"/>
          <a:sy n="84" d="100"/>
        </p:scale>
        <p:origin x="96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4D7760E-7D1D-43BC-81D6-1F48829F7BB6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81F89C5-BCCD-40CF-B705-2D54D84F4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46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81BEAA7-6A7F-481E-A48E-7984EE0CBF0A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0BDAFA9-BD30-41F7-A609-F7714FD1A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420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AFA9-BD30-41F7-A609-F7714FD1A56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679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AFA9-BD30-41F7-A609-F7714FD1A56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412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 work in tension, like biceps and triceps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AFA9-BD30-41F7-A609-F7714FD1A56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111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AFA9-BD30-41F7-A609-F7714FD1A56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02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ɑ ɛ i  ɔ  u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AFA9-BD30-41F7-A609-F7714FD1A56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195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Keyboard demo overtone sympathetic vibrations</a:t>
            </a:r>
          </a:p>
          <a:p>
            <a:r>
              <a:rPr lang="en-US" dirty="0" smtClean="0"/>
              <a:t>30-voice ensemble in tune stronger than 100-voice ensemble out of tune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AFA9-BD30-41F7-A609-F7714FD1A56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45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AFA9-BD30-41F7-A609-F7714FD1A56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844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lIns="45720" tIns="0" rIns="4572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788"/>
            <a:ext cx="1984375" cy="273050"/>
          </a:xfrm>
        </p:spPr>
        <p:txBody>
          <a:bodyPr/>
          <a:lstStyle>
            <a:lvl1pPr algn="l">
              <a:defRPr i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25" y="6300788"/>
            <a:ext cx="3813175" cy="273050"/>
          </a:xfrm>
        </p:spPr>
        <p:txBody>
          <a:bodyPr/>
          <a:lstStyle>
            <a:lvl1pPr algn="l">
              <a:defRPr sz="1100">
                <a:latin typeface="Rockwel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638" y="6300788"/>
            <a:ext cx="685800" cy="273050"/>
          </a:xfrm>
        </p:spPr>
        <p:txBody>
          <a:bodyPr/>
          <a:lstStyle>
            <a:lvl1pPr>
              <a:defRPr sz="1100" i="0">
                <a:latin typeface="Rockwell" charset="0"/>
                <a:ea typeface="+mn-ea"/>
              </a:defRPr>
            </a:lvl1pPr>
          </a:lstStyle>
          <a:p>
            <a:pPr>
              <a:defRPr/>
            </a:pPr>
            <a:fld id="{6F86B18A-A200-4944-917F-54F11BC955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445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r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fld id="{7533817D-827C-4817-8043-E066B8CB1A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49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r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fld id="{7238DDBF-A72B-45D3-8EC3-A46A3B9AD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2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fld id="{F00EDF55-7D64-4FFB-BC2B-6AFDB58C49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159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fld id="{5C9D24A3-80CA-4A6C-990B-B32628E56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10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fld id="{0F56F626-D311-43A9-B32B-F04DA0775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58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 rot="-178369">
            <a:off x="628650" y="506413"/>
            <a:ext cx="3851275" cy="5514975"/>
            <a:chOff x="1524000" y="381000"/>
            <a:chExt cx="3657600" cy="4737978"/>
          </a:xfrm>
        </p:grpSpPr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1515357" y="380585"/>
              <a:ext cx="3657600" cy="47243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i="1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37931725" indent="-37474525"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Goudy Old Style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algn="r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fld id="{51314DAC-9CE9-4CCE-AABC-AE2EB9411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62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3"/>
          <p:cNvGrpSpPr>
            <a:grpSpLocks/>
          </p:cNvGrpSpPr>
          <p:nvPr/>
        </p:nvGrpSpPr>
        <p:grpSpPr bwMode="auto">
          <a:xfrm rot="-385649">
            <a:off x="312738" y="3521075"/>
            <a:ext cx="4089400" cy="3025775"/>
            <a:chOff x="1524000" y="381000"/>
            <a:chExt cx="3657600" cy="4737978"/>
          </a:xfrm>
        </p:grpSpPr>
        <p:sp>
          <p:nvSpPr>
            <p:cNvPr id="7" name="Rectangle 6"/>
            <p:cNvSpPr>
              <a:spLocks noChangeArrowheads="1"/>
            </p:cNvSpPr>
            <p:nvPr userDrawn="1"/>
          </p:nvSpPr>
          <p:spPr bwMode="auto">
            <a:xfrm>
              <a:off x="1516091" y="376900"/>
              <a:ext cx="3657600" cy="472554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i="1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37931725" indent="-37474525"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Goudy Old Style" charset="0"/>
              </a:endParaRPr>
            </a:p>
          </p:txBody>
        </p:sp>
      </p:grpSp>
      <p:grpSp>
        <p:nvGrpSpPr>
          <p:cNvPr id="9" name="Group 9"/>
          <p:cNvGrpSpPr>
            <a:grpSpLocks/>
          </p:cNvGrpSpPr>
          <p:nvPr/>
        </p:nvGrpSpPr>
        <p:grpSpPr bwMode="auto">
          <a:xfrm rot="232774">
            <a:off x="169863" y="241300"/>
            <a:ext cx="4087812" cy="3025775"/>
            <a:chOff x="1524000" y="381000"/>
            <a:chExt cx="3657600" cy="4737978"/>
          </a:xfrm>
        </p:grpSpPr>
        <p:sp>
          <p:nvSpPr>
            <p:cNvPr id="10" name="Rectangle 9"/>
            <p:cNvSpPr>
              <a:spLocks noChangeArrowheads="1"/>
            </p:cNvSpPr>
            <p:nvPr userDrawn="1"/>
          </p:nvSpPr>
          <p:spPr bwMode="auto">
            <a:xfrm>
              <a:off x="1523760" y="381014"/>
              <a:ext cx="3657600" cy="472555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i="1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37931725" indent="-37474525"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Goudy Old Style" charset="0"/>
              </a:endParaRPr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algn="r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fld id="{5BF0604C-F07E-4796-9798-8FD9B24E62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57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 rot="232774">
            <a:off x="2058988" y="379413"/>
            <a:ext cx="5032375" cy="3443287"/>
            <a:chOff x="1524000" y="381000"/>
            <a:chExt cx="3657600" cy="4737978"/>
          </a:xfrm>
        </p:grpSpPr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1523766" y="381015"/>
              <a:ext cx="3657600" cy="472487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i="1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37931725" indent="-37474525"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Goudy Old Style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r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fld id="{BCFAC0F5-463F-4E57-9554-688D50D2A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01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3"/>
          <p:cNvGrpSpPr>
            <a:grpSpLocks/>
          </p:cNvGrpSpPr>
          <p:nvPr/>
        </p:nvGrpSpPr>
        <p:grpSpPr bwMode="auto">
          <a:xfrm rot="-180000">
            <a:off x="114300" y="115888"/>
            <a:ext cx="3968750" cy="3705225"/>
            <a:chOff x="1524000" y="381000"/>
            <a:chExt cx="3657600" cy="4737978"/>
          </a:xfrm>
        </p:grpSpPr>
        <p:sp>
          <p:nvSpPr>
            <p:cNvPr id="7" name="Rectangle 6"/>
            <p:cNvSpPr>
              <a:spLocks noChangeArrowheads="1"/>
            </p:cNvSpPr>
            <p:nvPr userDrawn="1"/>
          </p:nvSpPr>
          <p:spPr bwMode="auto">
            <a:xfrm>
              <a:off x="1515502" y="380372"/>
              <a:ext cx="3657600" cy="472376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i="1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37931725" indent="-37474525"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Goudy Old Style" charset="0"/>
              </a:endParaRPr>
            </a:p>
          </p:txBody>
        </p:sp>
      </p:grpSp>
      <p:grpSp>
        <p:nvGrpSpPr>
          <p:cNvPr id="9" name="Group 9"/>
          <p:cNvGrpSpPr>
            <a:grpSpLocks/>
          </p:cNvGrpSpPr>
          <p:nvPr/>
        </p:nvGrpSpPr>
        <p:grpSpPr bwMode="auto">
          <a:xfrm rot="360000">
            <a:off x="4165600" y="323850"/>
            <a:ext cx="4792663" cy="3443288"/>
            <a:chOff x="1524000" y="381000"/>
            <a:chExt cx="3657600" cy="4737978"/>
          </a:xfrm>
        </p:grpSpPr>
        <p:sp>
          <p:nvSpPr>
            <p:cNvPr id="10" name="Rectangle 9"/>
            <p:cNvSpPr>
              <a:spLocks noChangeArrowheads="1"/>
            </p:cNvSpPr>
            <p:nvPr userDrawn="1"/>
          </p:nvSpPr>
          <p:spPr bwMode="auto">
            <a:xfrm>
              <a:off x="1523620" y="381036"/>
              <a:ext cx="3657600" cy="472487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i="1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37931725" indent="-37474525"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Goudy Old Style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algn="r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fld id="{A9603798-1148-49DC-8566-ED2B067E2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340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fld id="{DC0B3362-B486-4D04-8F6E-72705F0F1A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995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fld id="{44C50E67-3BBE-4995-A8B8-B795B3FB11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16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fld id="{2C714B22-2FAF-41C9-956F-B6184E4873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056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457200" y="6299200"/>
            <a:ext cx="1981200" cy="273050"/>
          </a:xfrm>
        </p:spPr>
        <p:txBody>
          <a:bodyPr/>
          <a:lstStyle>
            <a:lvl1pPr algn="l">
              <a:defRPr i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962400" y="6299200"/>
            <a:ext cx="3810000" cy="273050"/>
          </a:xfrm>
        </p:spPr>
        <p:txBody>
          <a:bodyPr/>
          <a:lstStyle>
            <a:lvl1pPr algn="l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264525" y="6311900"/>
            <a:ext cx="685800" cy="265113"/>
          </a:xfrm>
        </p:spPr>
        <p:txBody>
          <a:bodyPr/>
          <a:lstStyle>
            <a:lvl1pPr>
              <a:defRPr sz="1100" i="0">
                <a:latin typeface="Rockwell" charset="0"/>
                <a:ea typeface="+mn-ea"/>
              </a:defRPr>
            </a:lvl1pPr>
          </a:lstStyle>
          <a:p>
            <a:pPr>
              <a:defRPr/>
            </a:pPr>
            <a:fld id="{7CE58EFE-5529-453D-A2FA-3AFA63D4DB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512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lIns="45720" tIns="0" rIns="4572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tIns="0" rIns="45720" bIns="0" rtlCol="0">
            <a:normAutofit/>
          </a:bodyPr>
          <a:lstStyle>
            <a:lvl1pPr marL="0" indent="0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fld id="{E7CE934C-DE15-4A7B-8C1B-CA0291BAC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1251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r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fld id="{09329075-2704-4186-9413-58E067CFB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598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 rot="-360000">
            <a:off x="654050" y="444500"/>
            <a:ext cx="5416550" cy="3630613"/>
            <a:chOff x="1524000" y="381000"/>
            <a:chExt cx="3657600" cy="4737978"/>
          </a:xfrm>
        </p:grpSpPr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1518108" y="377681"/>
              <a:ext cx="3657600" cy="47234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i="1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37931725" indent="-37474525"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Goudy Old Style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r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fld id="{8EC4DB8E-4924-42A6-9C9E-4F8B2ABE0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364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fld id="{D8FC0337-BCD4-4654-ABFD-BF675ABC51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282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mparison-Under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1897063"/>
            <a:ext cx="32289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omparison-Under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88" y="1897063"/>
            <a:ext cx="32289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omparison-Under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1897063"/>
            <a:ext cx="32289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omparison-Under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88" y="1897063"/>
            <a:ext cx="32289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fld id="{1ABE12D2-18B6-4AF4-A475-45B13FA047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151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r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fld id="{A2D70540-8B97-4FC0-9DAC-4F1516EBF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8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503238"/>
            <a:ext cx="7313613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1735138"/>
            <a:ext cx="7313613" cy="405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2863" y="6315075"/>
            <a:ext cx="1295400" cy="2651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 i="1">
                <a:solidFill>
                  <a:prstClr val="black"/>
                </a:solidFill>
                <a:latin typeface="Rockwell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2875" y="6305550"/>
            <a:ext cx="3717925" cy="2587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b="1" i="0">
                <a:solidFill>
                  <a:prstClr val="black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575" y="5476875"/>
            <a:ext cx="1482725" cy="8509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200" i="1">
                <a:solidFill>
                  <a:prstClr val="black"/>
                </a:solidFill>
                <a:latin typeface="Impact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57682B-3683-45C8-AE41-21D3BAF8979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633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charset="0"/>
          <a:ea typeface="ＭＳ Ｐゴシック" charset="-128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charset="0"/>
          <a:ea typeface="ＭＳ Ｐゴシック" charset="-128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charset="0"/>
          <a:ea typeface="ＭＳ Ｐゴシック" charset="-128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charset="0"/>
          <a:ea typeface="ＭＳ Ｐゴシック" charset="-128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charset="0"/>
          <a:ea typeface="ＭＳ Ｐゴシック" charset="-128"/>
        </a:defRPr>
      </a:lvl9pPr>
    </p:titleStyle>
    <p:bodyStyle>
      <a:lvl1pPr marL="463550" indent="-463550" algn="l" rtl="0" eaLnBrk="0" fontAlgn="base" hangingPunct="0">
        <a:spcBef>
          <a:spcPts val="2000"/>
        </a:spcBef>
        <a:spcAft>
          <a:spcPct val="0"/>
        </a:spcAft>
        <a:buSzPct val="90000"/>
        <a:buFont typeface="Arial" charset="0"/>
        <a:buChar char="•"/>
        <a:defRPr sz="2400" b="1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1pPr>
      <a:lvl2pPr marL="914400" indent="-457200" algn="l" rtl="0" eaLnBrk="0" fontAlgn="base" hangingPunct="0">
        <a:spcBef>
          <a:spcPts val="600"/>
        </a:spcBef>
        <a:spcAft>
          <a:spcPct val="0"/>
        </a:spcAft>
        <a:buSzPct val="90000"/>
        <a:buFont typeface="Arial" charset="0"/>
        <a:buChar char="•"/>
        <a:defRPr sz="2200" b="1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2pPr>
      <a:lvl3pPr marL="1255713" indent="-341313" algn="l" rtl="0" eaLnBrk="0" fontAlgn="base" hangingPunct="0">
        <a:spcBef>
          <a:spcPts val="600"/>
        </a:spcBef>
        <a:spcAft>
          <a:spcPct val="0"/>
        </a:spcAft>
        <a:buSzPct val="90000"/>
        <a:buFont typeface="Arial" charset="0"/>
        <a:buChar char="•"/>
        <a:defRPr sz="2000" b="1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3pPr>
      <a:lvl4pPr marL="1597025" indent="-341313" algn="l" rtl="0" eaLnBrk="0" fontAlgn="base" hangingPunct="0">
        <a:spcBef>
          <a:spcPts val="600"/>
        </a:spcBef>
        <a:spcAft>
          <a:spcPct val="0"/>
        </a:spcAft>
        <a:buSzPct val="90000"/>
        <a:buFont typeface="Arial" charset="0"/>
        <a:buChar char="•"/>
        <a:defRPr sz="2000" b="1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4pPr>
      <a:lvl5pPr marL="1938338" indent="-341313" algn="l" rtl="0" eaLnBrk="0" fontAlgn="base" hangingPunct="0">
        <a:spcBef>
          <a:spcPts val="600"/>
        </a:spcBef>
        <a:spcAft>
          <a:spcPct val="0"/>
        </a:spcAft>
        <a:buSzPct val="90000"/>
        <a:buFont typeface="Arial" charset="0"/>
        <a:buChar char="•"/>
        <a:defRPr sz="2000" b="1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jtCofT_Jql4?start=175" TargetMode="External"/><Relationship Id="rId1" Type="http://schemas.openxmlformats.org/officeDocument/2006/relationships/video" Target="https://www.youtube.com/embed/0j2JRcC6wBs" TargetMode="Externa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1096962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Asia</a:t>
            </a:r>
            <a:r>
              <a:rPr lang="en-US" baseline="0" dirty="0" smtClean="0">
                <a:latin typeface="+mj-lt"/>
              </a:rPr>
              <a:t> Kodaly </a:t>
            </a:r>
            <a:r>
              <a:rPr lang="en-US" baseline="0" dirty="0" smtClean="0">
                <a:latin typeface="+mj-lt"/>
              </a:rPr>
              <a:t>Symposium</a:t>
            </a:r>
            <a:br>
              <a:rPr lang="en-US" baseline="0" dirty="0" smtClean="0">
                <a:latin typeface="+mj-lt"/>
              </a:rPr>
            </a:br>
            <a:r>
              <a:rPr lang="en-US" sz="2400" dirty="0" smtClean="0">
                <a:latin typeface="+mj-lt"/>
              </a:rPr>
              <a:t>Saturday, August 18, 2018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836" y="2003073"/>
            <a:ext cx="7313613" cy="4800600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en-US" sz="2000" b="1" kern="1200" dirty="0" smtClean="0">
                <a:solidFill>
                  <a:schemeClr val="tx1"/>
                </a:solidFill>
                <a:effectLst/>
                <a:latin typeface="+mj-lt"/>
                <a:ea typeface="ＭＳ Ｐゴシック" charset="-128"/>
                <a:cs typeface="Times New Roman"/>
              </a:rPr>
              <a:t>Title:  Choral Sound-building Techniques</a:t>
            </a:r>
          </a:p>
          <a:p>
            <a:pPr marL="914400" lvl="2" indent="0">
              <a:buNone/>
            </a:pPr>
            <a:endParaRPr lang="en-US" sz="2000" b="1" kern="1200" dirty="0" smtClean="0">
              <a:solidFill>
                <a:schemeClr val="tx1"/>
              </a:solidFill>
              <a:effectLst/>
              <a:latin typeface="+mj-lt"/>
              <a:ea typeface="ＭＳ Ｐゴシック" charset="-128"/>
              <a:cs typeface="Times New Roman"/>
            </a:endParaRPr>
          </a:p>
          <a:p>
            <a:pPr marL="914400" lvl="2" indent="0">
              <a:buNone/>
            </a:pPr>
            <a:r>
              <a:rPr lang="en-US" sz="2000" b="1" kern="1200" dirty="0" smtClean="0">
                <a:solidFill>
                  <a:schemeClr val="tx1"/>
                </a:solidFill>
                <a:effectLst/>
                <a:latin typeface="+mj-lt"/>
                <a:ea typeface="ＭＳ Ｐゴシック" charset="-128"/>
                <a:cs typeface="Times New Roman"/>
              </a:rPr>
              <a:t>Description: this participatory workshop will progress through several important aspects of vibrant choral sound.  Some to be covered will be posture, breathing, resonance, singing through the </a:t>
            </a:r>
            <a:r>
              <a:rPr lang="en-US" sz="2000" b="1" kern="1200" dirty="0" err="1" smtClean="0">
                <a:solidFill>
                  <a:schemeClr val="tx1"/>
                </a:solidFill>
                <a:effectLst/>
                <a:latin typeface="+mj-lt"/>
                <a:ea typeface="ＭＳ Ｐゴシック" charset="-128"/>
                <a:cs typeface="Times New Roman"/>
              </a:rPr>
              <a:t>passaggio</a:t>
            </a:r>
            <a:r>
              <a:rPr lang="en-US" sz="2000" b="1" kern="1200" dirty="0" smtClean="0">
                <a:solidFill>
                  <a:schemeClr val="tx1"/>
                </a:solidFill>
                <a:effectLst/>
                <a:latin typeface="+mj-lt"/>
                <a:ea typeface="ＭＳ Ｐゴシック" charset="-128"/>
                <a:cs typeface="Times New Roman"/>
              </a:rPr>
              <a:t>, intonation, color, and dynamics, as well as ideas about singer placement with a section</a:t>
            </a:r>
          </a:p>
          <a:p>
            <a:endParaRPr lang="en-US" altLang="zh-CN" baseline="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2773">
            <a:off x="7512329" y="968760"/>
            <a:ext cx="1483001" cy="999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06410">
            <a:off x="159483" y="711046"/>
            <a:ext cx="1509835" cy="13211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86779">
            <a:off x="4066701" y="4701549"/>
            <a:ext cx="1009009" cy="104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28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Diaphragm…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4818062"/>
          </a:xfrm>
        </p:spPr>
        <p:txBody>
          <a:bodyPr/>
          <a:lstStyle/>
          <a:p>
            <a:pPr marL="0" lvl="1" indent="0">
              <a:spcBef>
                <a:spcPts val="2000"/>
              </a:spcBef>
              <a:buNone/>
            </a:pPr>
            <a:r>
              <a:rPr lang="en-US" sz="2400" dirty="0">
                <a:latin typeface="+mj-lt"/>
              </a:rPr>
              <a:t>…when contracts, pulls lungs down = </a:t>
            </a:r>
            <a:r>
              <a:rPr lang="en-US" sz="2400" dirty="0" smtClean="0">
                <a:latin typeface="+mj-lt"/>
              </a:rPr>
              <a:t>inhalation</a:t>
            </a:r>
            <a:endParaRPr lang="en-US" sz="2400" dirty="0">
              <a:latin typeface="+mj-lt"/>
            </a:endParaRPr>
          </a:p>
          <a:p>
            <a:pPr marL="0" lvl="1" indent="0">
              <a:spcBef>
                <a:spcPts val="2000"/>
              </a:spcBef>
              <a:buNone/>
            </a:pPr>
            <a:r>
              <a:rPr lang="en-US" sz="2400" dirty="0" smtClean="0">
                <a:latin typeface="+mj-lt"/>
              </a:rPr>
              <a:t>…when relaxes, allows lungs to shrink = exhalation</a:t>
            </a:r>
          </a:p>
          <a:p>
            <a:pPr marL="463550" lvl="1" indent="-463550">
              <a:spcBef>
                <a:spcPts val="2000"/>
              </a:spcBef>
            </a:pPr>
            <a:endParaRPr lang="en-US" sz="2400" dirty="0">
              <a:latin typeface="+mj-lt"/>
            </a:endParaRPr>
          </a:p>
          <a:p>
            <a:pPr marL="463550" lvl="1" indent="-463550">
              <a:spcBef>
                <a:spcPts val="2000"/>
              </a:spcBef>
            </a:pPr>
            <a:endParaRPr lang="en-US" sz="2400" dirty="0" smtClean="0">
              <a:latin typeface="+mj-lt"/>
            </a:endParaRPr>
          </a:p>
          <a:p>
            <a:pPr marL="463550" lvl="1" indent="-463550">
              <a:spcBef>
                <a:spcPts val="2000"/>
              </a:spcBef>
            </a:pPr>
            <a:endParaRPr lang="en-US" sz="2400" dirty="0" smtClean="0">
              <a:latin typeface="+mj-lt"/>
            </a:endParaRPr>
          </a:p>
          <a:p>
            <a:pPr marL="463550" lvl="1" indent="-463550">
              <a:spcBef>
                <a:spcPts val="2000"/>
              </a:spcBef>
            </a:pPr>
            <a:endParaRPr lang="en-US" sz="2400" dirty="0" smtClean="0">
              <a:latin typeface="+mj-lt"/>
            </a:endParaRPr>
          </a:p>
          <a:p>
            <a:pPr marL="342900" lvl="1" indent="-342900">
              <a:spcBef>
                <a:spcPts val="2000"/>
              </a:spcBef>
            </a:pPr>
            <a:r>
              <a:rPr lang="en-US" sz="2400" dirty="0" smtClean="0">
                <a:latin typeface="+mj-lt"/>
              </a:rPr>
              <a:t>But, diaphragm is only a part of the breathing picture</a:t>
            </a:r>
          </a:p>
          <a:p>
            <a:pPr marL="463550" lvl="1" indent="-463550">
              <a:spcBef>
                <a:spcPts val="2000"/>
              </a:spcBef>
            </a:pPr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965" y="3052630"/>
            <a:ext cx="1057423" cy="18957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7012" y="3052630"/>
            <a:ext cx="1105054" cy="18100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3052630"/>
            <a:ext cx="1225618" cy="18957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3054097"/>
            <a:ext cx="1317922" cy="180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42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Abdominal</a:t>
            </a:r>
            <a:r>
              <a:rPr lang="en-US" baseline="0" dirty="0" smtClean="0">
                <a:latin typeface="+mj-lt"/>
              </a:rPr>
              <a:t> muscles…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313613" cy="43434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Two sets of rib muscles work in tension</a:t>
            </a:r>
          </a:p>
          <a:p>
            <a:pPr lvl="1"/>
            <a:r>
              <a:rPr lang="en-US" dirty="0" smtClean="0">
                <a:latin typeface="+mj-lt"/>
              </a:rPr>
              <a:t>External pull ribs up (inhalation)</a:t>
            </a:r>
          </a:p>
          <a:p>
            <a:pPr lvl="1"/>
            <a:r>
              <a:rPr lang="en-US" dirty="0" smtClean="0">
                <a:latin typeface="+mj-lt"/>
              </a:rPr>
              <a:t>Internal pull ribs down (exhalation)</a:t>
            </a:r>
            <a:endParaRPr lang="en-US" dirty="0">
              <a:latin typeface="+mj-lt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048000"/>
            <a:ext cx="2981263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006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Abdominals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Another picture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6614329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022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The power of tension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Proper singing breath support comes from…</a:t>
            </a:r>
          </a:p>
          <a:p>
            <a:pPr lvl="1"/>
            <a:r>
              <a:rPr lang="en-US" dirty="0" smtClean="0">
                <a:latin typeface="+mj-lt"/>
              </a:rPr>
              <a:t>Balanced tension between relaxing diaphragm and</a:t>
            </a:r>
          </a:p>
          <a:p>
            <a:pPr lvl="1"/>
            <a:r>
              <a:rPr lang="en-US" dirty="0" smtClean="0">
                <a:latin typeface="+mj-lt"/>
              </a:rPr>
              <a:t>Pulling internal intercostal muscles</a:t>
            </a:r>
          </a:p>
          <a:p>
            <a:r>
              <a:rPr lang="en-US" dirty="0" smtClean="0">
                <a:latin typeface="+mj-lt"/>
              </a:rPr>
              <a:t>Without expanded/elevated posture, this tension will not work</a:t>
            </a:r>
            <a:endParaRPr lang="en-US" dirty="0">
              <a:latin typeface="+mj-lt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038600"/>
            <a:ext cx="3035300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246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Bottom line…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Good choral sound depends</a:t>
            </a:r>
            <a:r>
              <a:rPr lang="en-US" baseline="0" dirty="0" smtClean="0">
                <a:latin typeface="+mj-lt"/>
              </a:rPr>
              <a:t> on good breathing technique</a:t>
            </a:r>
          </a:p>
          <a:p>
            <a:r>
              <a:rPr lang="en-US" dirty="0" smtClean="0">
                <a:latin typeface="+mj-lt"/>
              </a:rPr>
              <a:t>Our singers walk into rehearsal…</a:t>
            </a:r>
          </a:p>
          <a:p>
            <a:pPr marL="457200" lvl="1" indent="0">
              <a:buNone/>
            </a:pPr>
            <a:r>
              <a:rPr lang="en-US" dirty="0" smtClean="0">
                <a:latin typeface="+mj-lt"/>
              </a:rPr>
              <a:t>…breathing muscles asleep</a:t>
            </a:r>
          </a:p>
          <a:p>
            <a:r>
              <a:rPr lang="en-US" dirty="0" smtClean="0">
                <a:latin typeface="+mj-lt"/>
              </a:rPr>
              <a:t>We must…</a:t>
            </a:r>
          </a:p>
          <a:p>
            <a:pPr marL="457200" lvl="1" indent="0">
              <a:buNone/>
            </a:pPr>
            <a:r>
              <a:rPr lang="en-US" dirty="0" smtClean="0">
                <a:latin typeface="+mj-lt"/>
              </a:rPr>
              <a:t>…wake them up</a:t>
            </a:r>
          </a:p>
          <a:p>
            <a:pPr marL="457200" lvl="1" indent="0">
              <a:buNone/>
            </a:pPr>
            <a:r>
              <a:rPr lang="en-US" dirty="0" smtClean="0">
                <a:latin typeface="+mj-lt"/>
              </a:rPr>
              <a:t>…fine tune them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56062">
            <a:off x="6673516" y="2295145"/>
            <a:ext cx="1188797" cy="15905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206" y="4554438"/>
            <a:ext cx="1548466" cy="12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53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05446"/>
            <a:ext cx="7313613" cy="868362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A</a:t>
            </a:r>
            <a:r>
              <a:rPr lang="en-US" baseline="0" dirty="0" smtClean="0">
                <a:latin typeface="+mj-lt"/>
              </a:rPr>
              <a:t> few</a:t>
            </a:r>
            <a:r>
              <a:rPr lang="en-US" dirty="0" smtClean="0">
                <a:latin typeface="+mj-lt"/>
              </a:rPr>
              <a:t> exercises…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599" y="1447800"/>
            <a:ext cx="7313613" cy="52578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+mj-lt"/>
              </a:rPr>
              <a:t>Vigorous exhalation/inhalation on fricatives (F, S)</a:t>
            </a:r>
          </a:p>
          <a:p>
            <a:r>
              <a:rPr lang="en-US" dirty="0">
                <a:latin typeface="+mj-lt"/>
              </a:rPr>
              <a:t>Gradual increase of numbers per pulse [s] and [f]: 2, 3, 4, 5, 6   very light, </a:t>
            </a:r>
            <a:r>
              <a:rPr lang="en-US" dirty="0" smtClean="0">
                <a:latin typeface="+mj-lt"/>
              </a:rPr>
              <a:t>energetic</a:t>
            </a:r>
          </a:p>
          <a:p>
            <a:r>
              <a:rPr lang="en-US" dirty="0" smtClean="0">
                <a:latin typeface="+mj-lt"/>
              </a:rPr>
              <a:t>Full expansion/compression of space: counting ‘s’</a:t>
            </a:r>
          </a:p>
          <a:p>
            <a:pPr lvl="1"/>
            <a:r>
              <a:rPr lang="en-US" dirty="0" smtClean="0">
                <a:latin typeface="+mj-lt"/>
              </a:rPr>
              <a:t>4-8-12-16-24-36 </a:t>
            </a:r>
            <a:r>
              <a:rPr lang="en-US" dirty="0" err="1" smtClean="0">
                <a:latin typeface="+mj-lt"/>
              </a:rPr>
              <a:t>etc</a:t>
            </a: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Scale with vigorous breathing on voiced fricatives [v, ʒ]  do-so   do-do</a:t>
            </a:r>
          </a:p>
          <a:p>
            <a:r>
              <a:rPr lang="en-US" dirty="0" smtClean="0">
                <a:latin typeface="+mj-lt"/>
              </a:rPr>
              <a:t>Deep inhalation while…</a:t>
            </a:r>
          </a:p>
          <a:p>
            <a:pPr lvl="1"/>
            <a:r>
              <a:rPr lang="en-US" dirty="0" smtClean="0">
                <a:latin typeface="+mj-lt"/>
              </a:rPr>
              <a:t>Arms above head</a:t>
            </a:r>
          </a:p>
          <a:p>
            <a:pPr lvl="1"/>
            <a:r>
              <a:rPr lang="en-US" dirty="0" smtClean="0">
                <a:latin typeface="+mj-lt"/>
              </a:rPr>
              <a:t>Lying down on back</a:t>
            </a:r>
          </a:p>
          <a:p>
            <a:pPr lvl="1"/>
            <a:r>
              <a:rPr lang="en-US" dirty="0" smtClean="0">
                <a:latin typeface="+mj-lt"/>
              </a:rPr>
              <a:t>Sitting with elbows on knees</a:t>
            </a:r>
            <a:endParaRPr lang="en-US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22171">
            <a:off x="7522315" y="305595"/>
            <a:ext cx="1344956" cy="10716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65182">
            <a:off x="5713068" y="5022199"/>
            <a:ext cx="1628088" cy="119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40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Resonance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99" y="2397139"/>
            <a:ext cx="7313613" cy="4056062"/>
          </a:xfrm>
        </p:spPr>
        <p:txBody>
          <a:bodyPr/>
          <a:lstStyle/>
          <a:p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The resonance circle…</a:t>
            </a:r>
          </a:p>
          <a:p>
            <a:pPr marL="457200" lvl="1" indent="0">
              <a:buNone/>
            </a:pPr>
            <a:r>
              <a:rPr lang="en-US" dirty="0" smtClean="0">
                <a:latin typeface="+mj-lt"/>
              </a:rPr>
              <a:t>…enter it with the first sounds</a:t>
            </a:r>
          </a:p>
          <a:p>
            <a:pPr marL="457200" lvl="1" indent="0">
              <a:buNone/>
            </a:pPr>
            <a:r>
              <a:rPr lang="en-US" dirty="0" smtClean="0">
                <a:latin typeface="+mj-lt"/>
              </a:rPr>
              <a:t>…never leave it!</a:t>
            </a:r>
          </a:p>
          <a:p>
            <a:r>
              <a:rPr lang="en-US" i="1" dirty="0" smtClean="0">
                <a:latin typeface="+mj-lt"/>
              </a:rPr>
              <a:t>all </a:t>
            </a:r>
            <a:r>
              <a:rPr lang="en-US" dirty="0" smtClean="0">
                <a:latin typeface="+mj-lt"/>
              </a:rPr>
              <a:t> exercises should contribute to resonant sound</a:t>
            </a:r>
            <a:endParaRPr lang="en-US" i="1" dirty="0" smtClean="0">
              <a:latin typeface="+mj-lt"/>
            </a:endParaRPr>
          </a:p>
          <a:p>
            <a:pPr lvl="1"/>
            <a:endParaRPr lang="en-US" dirty="0" smtClean="0">
              <a:latin typeface="+mj-lt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3576">
            <a:off x="587074" y="618071"/>
            <a:ext cx="1767971" cy="1967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87488">
            <a:off x="6604332" y="676797"/>
            <a:ext cx="1930767" cy="193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19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Building resonance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Begin in easiest</a:t>
            </a:r>
            <a:r>
              <a:rPr lang="en-US" baseline="0" dirty="0" smtClean="0">
                <a:latin typeface="+mj-lt"/>
              </a:rPr>
              <a:t> places</a:t>
            </a:r>
          </a:p>
          <a:p>
            <a:pPr lvl="1"/>
            <a:r>
              <a:rPr lang="en-US" dirty="0" smtClean="0">
                <a:latin typeface="+mj-lt"/>
              </a:rPr>
              <a:t>Speaking range</a:t>
            </a:r>
          </a:p>
          <a:p>
            <a:pPr lvl="1"/>
            <a:r>
              <a:rPr lang="en-US" dirty="0" smtClean="0">
                <a:latin typeface="+mj-lt"/>
              </a:rPr>
              <a:t>Moderate volume</a:t>
            </a:r>
          </a:p>
          <a:p>
            <a:pPr lvl="1"/>
            <a:r>
              <a:rPr lang="en-US" dirty="0" smtClean="0">
                <a:latin typeface="+mj-lt"/>
              </a:rPr>
              <a:t>Naturally resonant vowels</a:t>
            </a:r>
          </a:p>
          <a:p>
            <a:pPr lvl="0"/>
            <a:r>
              <a:rPr lang="en-US" dirty="0" smtClean="0">
                <a:latin typeface="+mj-lt"/>
              </a:rPr>
              <a:t>Carry into…</a:t>
            </a:r>
          </a:p>
          <a:p>
            <a:pPr lvl="1"/>
            <a:r>
              <a:rPr lang="en-US" dirty="0" smtClean="0">
                <a:latin typeface="+mj-lt"/>
              </a:rPr>
              <a:t>All principle vowels</a:t>
            </a:r>
          </a:p>
          <a:p>
            <a:pPr lvl="1"/>
            <a:r>
              <a:rPr lang="en-US" dirty="0" smtClean="0">
                <a:latin typeface="+mj-lt"/>
              </a:rPr>
              <a:t>Lower, middle, upper range</a:t>
            </a:r>
          </a:p>
          <a:p>
            <a:pPr lvl="1"/>
            <a:r>
              <a:rPr lang="en-US" dirty="0">
                <a:latin typeface="+mj-lt"/>
              </a:rPr>
              <a:t>Range of </a:t>
            </a:r>
            <a:r>
              <a:rPr lang="en-US" dirty="0" smtClean="0">
                <a:latin typeface="+mj-lt"/>
              </a:rPr>
              <a:t>dynamics</a:t>
            </a:r>
            <a:endParaRPr lang="en-US" dirty="0">
              <a:latin typeface="+mj-lt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2200">
            <a:off x="5811891" y="2008929"/>
            <a:ext cx="2179246" cy="2268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838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837" y="29308"/>
            <a:ext cx="7313613" cy="868362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A few exercises…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74" y="926978"/>
            <a:ext cx="7313613" cy="5245221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Sirens: all vowels, find the most resonant</a:t>
            </a:r>
          </a:p>
          <a:p>
            <a:r>
              <a:rPr lang="en-US" dirty="0" smtClean="0">
                <a:latin typeface="+mj-lt"/>
              </a:rPr>
              <a:t>Calling + so-do-so-mi-do  </a:t>
            </a:r>
            <a:r>
              <a:rPr lang="en-US" b="0" dirty="0" err="1" smtClean="0">
                <a:latin typeface="+mj-lt"/>
              </a:rPr>
              <a:t>ɑI</a:t>
            </a:r>
            <a:r>
              <a:rPr lang="en-US" b="0" dirty="0" smtClean="0">
                <a:latin typeface="+mj-lt"/>
              </a:rPr>
              <a:t>, </a:t>
            </a:r>
            <a:r>
              <a:rPr lang="en-US" b="0" dirty="0" err="1" smtClean="0">
                <a:latin typeface="+mj-lt"/>
              </a:rPr>
              <a:t>ɔI</a:t>
            </a:r>
            <a:r>
              <a:rPr lang="en-US" b="0" dirty="0" smtClean="0">
                <a:latin typeface="+mj-lt"/>
              </a:rPr>
              <a:t>, </a:t>
            </a:r>
            <a:r>
              <a:rPr lang="en-US" sz="2400" b="0" i="0" kern="1200" dirty="0" err="1" smtClean="0">
                <a:solidFill>
                  <a:schemeClr val="tx1"/>
                </a:solidFill>
                <a:effectLst/>
                <a:latin typeface="+mj-lt"/>
                <a:ea typeface="ＭＳ Ｐゴシック" charset="-128"/>
                <a:cs typeface="Times New Roman"/>
              </a:rPr>
              <a:t>ɛ</a:t>
            </a:r>
            <a:r>
              <a:rPr lang="en-US" b="0" dirty="0" err="1" smtClean="0">
                <a:latin typeface="+mj-lt"/>
              </a:rPr>
              <a:t>I</a:t>
            </a:r>
            <a:endParaRPr lang="en-US" b="0" dirty="0" smtClean="0">
              <a:latin typeface="+mj-lt"/>
            </a:endParaRPr>
          </a:p>
          <a:p>
            <a:r>
              <a:rPr lang="en-US" dirty="0" err="1" smtClean="0">
                <a:latin typeface="+mj-lt"/>
              </a:rPr>
              <a:t>mɑ</a:t>
            </a:r>
            <a:r>
              <a:rPr lang="en-US" dirty="0" smtClean="0">
                <a:latin typeface="+mj-lt"/>
              </a:rPr>
              <a:t>-</a:t>
            </a:r>
            <a:r>
              <a:rPr lang="en-US" dirty="0" err="1" smtClean="0">
                <a:latin typeface="+mj-lt"/>
              </a:rPr>
              <a:t>m</a:t>
            </a:r>
            <a:r>
              <a:rPr lang="en-US" sz="2400" i="0" kern="1200" dirty="0" err="1" smtClean="0">
                <a:solidFill>
                  <a:schemeClr val="tx1"/>
                </a:solidFill>
                <a:effectLst/>
                <a:latin typeface="+mj-lt"/>
              </a:rPr>
              <a:t>ɛ</a:t>
            </a:r>
            <a:r>
              <a:rPr lang="en-US" dirty="0" smtClean="0">
                <a:latin typeface="+mj-lt"/>
              </a:rPr>
              <a:t>-mi-</a:t>
            </a:r>
            <a:r>
              <a:rPr lang="en-US" dirty="0" err="1" smtClean="0">
                <a:latin typeface="+mj-lt"/>
              </a:rPr>
              <a:t>mɔ</a:t>
            </a:r>
            <a:r>
              <a:rPr lang="en-US" dirty="0" smtClean="0">
                <a:latin typeface="+mj-lt"/>
              </a:rPr>
              <a:t>-mu : do-do-do-do-do-re-mi-re-do</a:t>
            </a:r>
          </a:p>
          <a:p>
            <a:pPr lvl="1"/>
            <a:r>
              <a:rPr lang="en-US" dirty="0" smtClean="0">
                <a:latin typeface="+mj-lt"/>
              </a:rPr>
              <a:t>Begin speaking range, gradually move up w/o losing resonance</a:t>
            </a:r>
          </a:p>
          <a:p>
            <a:pPr lvl="1"/>
            <a:r>
              <a:rPr lang="en-US" dirty="0" smtClean="0">
                <a:latin typeface="+mj-lt"/>
              </a:rPr>
              <a:t>Replace “m” with ‘z’</a:t>
            </a:r>
          </a:p>
          <a:p>
            <a:r>
              <a:rPr lang="en-US" dirty="0" smtClean="0">
                <a:latin typeface="+mj-lt"/>
              </a:rPr>
              <a:t>Singing through the </a:t>
            </a:r>
            <a:r>
              <a:rPr lang="en-US" dirty="0" err="1" smtClean="0">
                <a:latin typeface="+mj-lt"/>
              </a:rPr>
              <a:t>passaggio</a:t>
            </a:r>
            <a:r>
              <a:rPr lang="en-US" dirty="0" smtClean="0">
                <a:latin typeface="+mj-lt"/>
              </a:rPr>
              <a:t>: vowel modification</a:t>
            </a:r>
          </a:p>
          <a:p>
            <a:pPr lvl="1"/>
            <a:r>
              <a:rPr lang="en-US" dirty="0" smtClean="0">
                <a:latin typeface="+mj-lt"/>
              </a:rPr>
              <a:t>Chest voice: vowels bright and front</a:t>
            </a:r>
          </a:p>
          <a:p>
            <a:pPr lvl="1"/>
            <a:r>
              <a:rPr lang="en-US" dirty="0" smtClean="0">
                <a:latin typeface="+mj-lt"/>
              </a:rPr>
              <a:t>Head voice: vowels taller (larynx to top of pharynx)</a:t>
            </a:r>
          </a:p>
          <a:p>
            <a:pPr lvl="2"/>
            <a:r>
              <a:rPr lang="en-US" dirty="0" smtClean="0">
                <a:latin typeface="+mj-lt"/>
              </a:rPr>
              <a:t>Use octave sirens up and down</a:t>
            </a:r>
          </a:p>
          <a:p>
            <a:pPr lvl="2"/>
            <a:r>
              <a:rPr lang="en-US" dirty="0" smtClean="0">
                <a:latin typeface="+mj-lt"/>
              </a:rPr>
              <a:t>Use scales</a:t>
            </a:r>
            <a:endParaRPr lang="en-US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5369">
            <a:off x="7241341" y="96452"/>
            <a:ext cx="1457070" cy="12193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014" y="6132513"/>
            <a:ext cx="8376630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27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Vowels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4981" y="2002350"/>
            <a:ext cx="7313613" cy="4056062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Uniform, resonant vowels are key to…</a:t>
            </a:r>
          </a:p>
          <a:p>
            <a:pPr lvl="1"/>
            <a:r>
              <a:rPr lang="en-US" dirty="0" smtClean="0">
                <a:latin typeface="+mj-lt"/>
              </a:rPr>
              <a:t>intonation within an ensemble</a:t>
            </a:r>
          </a:p>
          <a:p>
            <a:pPr lvl="2"/>
            <a:r>
              <a:rPr lang="en-US" dirty="0" smtClean="0">
                <a:latin typeface="+mj-lt"/>
              </a:rPr>
              <a:t>Same pitch but different vowel = out of tune</a:t>
            </a:r>
          </a:p>
          <a:p>
            <a:pPr marL="457200" lvl="1" indent="0">
              <a:buNone/>
            </a:pPr>
            <a:r>
              <a:rPr lang="en-US" dirty="0" smtClean="0">
                <a:latin typeface="+mj-lt"/>
              </a:rPr>
              <a:t> </a:t>
            </a:r>
            <a:endParaRPr lang="en-US" dirty="0">
              <a:latin typeface="+mj-lt"/>
            </a:endParaRPr>
          </a:p>
          <a:p>
            <a:pPr marL="457200" lvl="1" indent="0">
              <a:buNone/>
            </a:pPr>
            <a:r>
              <a:rPr lang="en-US" dirty="0">
                <a:latin typeface="+mj-lt"/>
              </a:rPr>
              <a:t> </a:t>
            </a:r>
            <a:endParaRPr lang="en-US" dirty="0" smtClean="0">
              <a:latin typeface="+mj-lt"/>
            </a:endParaRPr>
          </a:p>
          <a:p>
            <a:pPr lvl="1"/>
            <a:r>
              <a:rPr lang="en-US" dirty="0" smtClean="0">
                <a:latin typeface="+mj-lt"/>
              </a:rPr>
              <a:t>Work </a:t>
            </a:r>
            <a:r>
              <a:rPr lang="en-US" dirty="0">
                <a:latin typeface="+mj-lt"/>
              </a:rPr>
              <a:t>for unison </a:t>
            </a:r>
            <a:r>
              <a:rPr lang="en-US" dirty="0" smtClean="0">
                <a:latin typeface="+mj-lt"/>
              </a:rPr>
              <a:t>pitch…</a:t>
            </a:r>
          </a:p>
          <a:p>
            <a:pPr marL="914400" lvl="2" indent="0">
              <a:buNone/>
            </a:pPr>
            <a:r>
              <a:rPr lang="en-US" dirty="0" smtClean="0">
                <a:latin typeface="+mj-lt"/>
              </a:rPr>
              <a:t>…on </a:t>
            </a:r>
            <a:r>
              <a:rPr lang="en-US" dirty="0">
                <a:latin typeface="+mj-lt"/>
              </a:rPr>
              <a:t>same </a:t>
            </a:r>
            <a:r>
              <a:rPr lang="en-US" dirty="0" smtClean="0">
                <a:latin typeface="+mj-lt"/>
              </a:rPr>
              <a:t>vowel</a:t>
            </a:r>
          </a:p>
          <a:p>
            <a:pPr marL="914400" lvl="2" indent="0">
              <a:buNone/>
            </a:pPr>
            <a:r>
              <a:rPr lang="en-US" dirty="0" smtClean="0">
                <a:latin typeface="+mj-lt"/>
              </a:rPr>
              <a:t>…</a:t>
            </a:r>
            <a:r>
              <a:rPr lang="en-US" i="1" dirty="0" smtClean="0">
                <a:latin typeface="+mj-lt"/>
              </a:rPr>
              <a:t>and </a:t>
            </a:r>
            <a:r>
              <a:rPr lang="en-US" dirty="0" smtClean="0">
                <a:latin typeface="+mj-lt"/>
              </a:rPr>
              <a:t>on chords</a:t>
            </a:r>
          </a:p>
          <a:p>
            <a:pPr marL="914400" lvl="2" indent="0">
              <a:buNone/>
            </a:pPr>
            <a:r>
              <a:rPr lang="en-US" dirty="0" smtClean="0">
                <a:latin typeface="+mj-lt"/>
              </a:rPr>
              <a:t>…teaching vowel shape</a:t>
            </a:r>
          </a:p>
          <a:p>
            <a:endParaRPr lang="en-US" dirty="0" smtClean="0">
              <a:latin typeface="+mj-lt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2927">
            <a:off x="374142" y="274642"/>
            <a:ext cx="1619397" cy="1325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26416">
            <a:off x="5975693" y="602920"/>
            <a:ext cx="2294948" cy="4078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3348430"/>
            <a:ext cx="4448048" cy="3091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5000" y="3778950"/>
            <a:ext cx="4591691" cy="2953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35048">
            <a:off x="5407671" y="4720435"/>
            <a:ext cx="1100139" cy="103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1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Presentation outline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474186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+mj-lt"/>
              </a:rPr>
              <a:t>Introduction: why it matters</a:t>
            </a:r>
          </a:p>
          <a:p>
            <a:r>
              <a:rPr lang="en-US" dirty="0" smtClean="0">
                <a:latin typeface="+mj-lt"/>
              </a:rPr>
              <a:t>Posture</a:t>
            </a:r>
          </a:p>
          <a:p>
            <a:r>
              <a:rPr lang="en-US" dirty="0" smtClean="0">
                <a:latin typeface="+mj-lt"/>
              </a:rPr>
              <a:t>Breathing</a:t>
            </a:r>
          </a:p>
          <a:p>
            <a:r>
              <a:rPr lang="en-US" dirty="0" smtClean="0">
                <a:latin typeface="+mj-lt"/>
              </a:rPr>
              <a:t>Finding</a:t>
            </a:r>
            <a:r>
              <a:rPr lang="en-US" baseline="0" dirty="0" smtClean="0">
                <a:latin typeface="+mj-lt"/>
              </a:rPr>
              <a:t> resonance</a:t>
            </a:r>
          </a:p>
          <a:p>
            <a:r>
              <a:rPr lang="en-US" baseline="0" dirty="0" smtClean="0">
                <a:latin typeface="+mj-lt"/>
              </a:rPr>
              <a:t>Singing through the </a:t>
            </a:r>
            <a:r>
              <a:rPr lang="en-US" baseline="0" dirty="0" err="1" smtClean="0">
                <a:latin typeface="+mj-lt"/>
              </a:rPr>
              <a:t>passaggio</a:t>
            </a:r>
            <a:endParaRPr lang="en-US" baseline="0" dirty="0" smtClean="0">
              <a:latin typeface="+mj-lt"/>
            </a:endParaRPr>
          </a:p>
          <a:p>
            <a:r>
              <a:rPr lang="en-US" baseline="0" dirty="0" smtClean="0">
                <a:latin typeface="+mj-lt"/>
              </a:rPr>
              <a:t>Vowel modification</a:t>
            </a:r>
          </a:p>
          <a:p>
            <a:r>
              <a:rPr lang="en-US" baseline="0" dirty="0" smtClean="0">
                <a:latin typeface="+mj-lt"/>
              </a:rPr>
              <a:t>Dynamic flexibility</a:t>
            </a:r>
          </a:p>
          <a:p>
            <a:r>
              <a:rPr lang="en-US" baseline="0" dirty="0" smtClean="0">
                <a:latin typeface="+mj-lt"/>
              </a:rPr>
              <a:t>Chord balance</a:t>
            </a:r>
          </a:p>
          <a:p>
            <a:r>
              <a:rPr lang="en-US" baseline="0" dirty="0" smtClean="0">
                <a:latin typeface="+mj-lt"/>
              </a:rPr>
              <a:t>Intonation </a:t>
            </a:r>
          </a:p>
          <a:p>
            <a:r>
              <a:rPr lang="en-US" baseline="0" dirty="0" smtClean="0">
                <a:latin typeface="+mj-lt"/>
              </a:rPr>
              <a:t>Singer placement within sections</a:t>
            </a:r>
            <a:endParaRPr lang="en-US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60646">
            <a:off x="6247276" y="2062868"/>
            <a:ext cx="1639613" cy="151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97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Vowels (overtones)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313613" cy="5410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Uniform vowels reinforce overtones!  And…</a:t>
            </a:r>
          </a:p>
          <a:p>
            <a:pPr marL="450850" lvl="1" indent="0">
              <a:buNone/>
            </a:pPr>
            <a:r>
              <a:rPr lang="en-US" dirty="0" smtClean="0">
                <a:latin typeface="+mj-lt"/>
              </a:rPr>
              <a:t>…stronger overtones = larger, fuller sound</a:t>
            </a:r>
          </a:p>
          <a:p>
            <a:pPr lvl="1"/>
            <a:r>
              <a:rPr lang="en-US" dirty="0" smtClean="0">
                <a:latin typeface="+mj-lt"/>
              </a:rPr>
              <a:t>Overtone series: 8-5-4-3-m3-2-m2 etc.</a:t>
            </a:r>
          </a:p>
          <a:p>
            <a:pPr lvl="1"/>
            <a:endParaRPr lang="en-US" dirty="0" smtClean="0">
              <a:latin typeface="+mj-lt"/>
            </a:endParaRPr>
          </a:p>
          <a:p>
            <a:pPr lvl="1"/>
            <a:endParaRPr lang="en-US" dirty="0">
              <a:latin typeface="+mj-lt"/>
            </a:endParaRPr>
          </a:p>
          <a:p>
            <a:pPr lvl="1"/>
            <a:endParaRPr lang="en-US" dirty="0" smtClean="0">
              <a:latin typeface="+mj-lt"/>
            </a:endParaRPr>
          </a:p>
          <a:p>
            <a:pPr lvl="1"/>
            <a:endParaRPr lang="en-US" dirty="0" smtClean="0">
              <a:latin typeface="+mj-lt"/>
            </a:endParaRPr>
          </a:p>
          <a:p>
            <a:pPr lvl="2"/>
            <a:r>
              <a:rPr lang="en-US" dirty="0" smtClean="0">
                <a:latin typeface="+mj-lt"/>
              </a:rPr>
              <a:t>Overtone sympathetic vibrations via keyboard</a:t>
            </a:r>
          </a:p>
          <a:p>
            <a:pPr lvl="1"/>
            <a:r>
              <a:rPr lang="en-US" dirty="0" smtClean="0">
                <a:latin typeface="+mj-lt"/>
              </a:rPr>
              <a:t>Strength of partials vary by vowel</a:t>
            </a:r>
          </a:p>
          <a:p>
            <a:pPr lvl="2"/>
            <a:r>
              <a:rPr lang="en-US" dirty="0" smtClean="0">
                <a:latin typeface="+mj-lt"/>
              </a:rPr>
              <a:t>Two different vowels on same pitch = out of tune</a:t>
            </a:r>
          </a:p>
          <a:p>
            <a:pPr lvl="2"/>
            <a:r>
              <a:rPr lang="en-US" dirty="0" smtClean="0">
                <a:latin typeface="+mj-lt"/>
              </a:rPr>
              <a:t>Example…common variants of [</a:t>
            </a:r>
            <a:r>
              <a:rPr lang="pl-PL" b="0" dirty="0" smtClean="0"/>
              <a:t>ɑ</a:t>
            </a:r>
            <a:r>
              <a:rPr lang="en-US" b="0" dirty="0" smtClean="0"/>
              <a:t>]</a:t>
            </a:r>
            <a:r>
              <a:rPr lang="en-US" dirty="0" smtClean="0">
                <a:latin typeface="+mj-lt"/>
              </a:rPr>
              <a:t>: </a:t>
            </a:r>
            <a:r>
              <a:rPr lang="en-US" b="0" dirty="0" smtClean="0">
                <a:latin typeface="+mj-lt"/>
              </a:rPr>
              <a:t>ʌ </a:t>
            </a:r>
            <a:r>
              <a:rPr lang="en-US" b="0" dirty="0">
                <a:latin typeface="+mj-lt"/>
              </a:rPr>
              <a:t>ə </a:t>
            </a:r>
            <a:r>
              <a:rPr lang="en-US" b="0" dirty="0" smtClean="0">
                <a:latin typeface="+mj-lt"/>
              </a:rPr>
              <a:t>ʊ</a:t>
            </a:r>
          </a:p>
          <a:p>
            <a:pPr lvl="1"/>
            <a:r>
              <a:rPr lang="en-US" dirty="0" smtClean="0">
                <a:latin typeface="+mj-lt"/>
              </a:rPr>
              <a:t>Exercise:</a:t>
            </a:r>
          </a:p>
          <a:p>
            <a:pPr lvl="2"/>
            <a:r>
              <a:rPr lang="en-US" dirty="0">
                <a:latin typeface="+mj-lt"/>
              </a:rPr>
              <a:t>Unison sequence for uniformity: ɑ-ɛ-i-ɔ-u</a:t>
            </a:r>
          </a:p>
          <a:p>
            <a:pPr lvl="1"/>
            <a:endParaRPr lang="en-US" dirty="0">
              <a:latin typeface="+mj-lt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90800"/>
            <a:ext cx="4114800" cy="1537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457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Building choral sound: dynamics</a:t>
            </a:r>
            <a:endParaRPr lang="en-US" dirty="0">
              <a:latin typeface="+mj-lt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39212"/>
            <a:ext cx="6706536" cy="267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0"/>
            <a:ext cx="8377237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2978" y="5431473"/>
            <a:ext cx="5944430" cy="4953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6500" y="6096000"/>
            <a:ext cx="5839640" cy="56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47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914400" y="3886200"/>
            <a:ext cx="7313613" cy="2590800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Examples:</a:t>
            </a:r>
          </a:p>
          <a:p>
            <a:pPr lvl="1"/>
            <a:r>
              <a:rPr lang="en-US" dirty="0" smtClean="0">
                <a:latin typeface="+mj-lt"/>
              </a:rPr>
              <a:t>Average-to-bright-to-warm:</a:t>
            </a:r>
            <a:r>
              <a:rPr lang="en-US" baseline="0" dirty="0" smtClean="0">
                <a:latin typeface="+mj-lt"/>
              </a:rPr>
              <a:t> Lux </a:t>
            </a:r>
            <a:r>
              <a:rPr lang="en-US" baseline="0" dirty="0" err="1" smtClean="0">
                <a:latin typeface="+mj-lt"/>
              </a:rPr>
              <a:t>Aurumque</a:t>
            </a:r>
            <a:endParaRPr lang="en-US" baseline="0" dirty="0" smtClean="0">
              <a:latin typeface="+mj-lt"/>
            </a:endParaRPr>
          </a:p>
          <a:p>
            <a:pPr lvl="1"/>
            <a:r>
              <a:rPr lang="en-US" dirty="0" smtClean="0">
                <a:latin typeface="+mj-lt"/>
              </a:rPr>
              <a:t>Dark, warm: Deep river </a:t>
            </a:r>
            <a:endParaRPr lang="en-US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Building choral sound: color</a:t>
            </a:r>
            <a:endParaRPr lang="en-US" dirty="0">
              <a:latin typeface="+mj-lt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52600"/>
            <a:ext cx="6705600" cy="2384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7223">
            <a:off x="7830131" y="211016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0j2JRcC6wBs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6903123" y="4232003"/>
            <a:ext cx="996560" cy="911852"/>
          </a:xfrm>
          <a:prstGeom prst="rect">
            <a:avLst/>
          </a:prstGeom>
        </p:spPr>
      </p:pic>
      <p:pic>
        <p:nvPicPr>
          <p:cNvPr id="5" name="jtCofT_Jql4"/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6897262" y="5238385"/>
            <a:ext cx="1002421" cy="87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68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58" y="137957"/>
            <a:ext cx="1396105" cy="9998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95505"/>
            <a:ext cx="7313613" cy="762000"/>
          </a:xfrm>
        </p:spPr>
        <p:txBody>
          <a:bodyPr/>
          <a:lstStyle/>
          <a:p>
            <a:r>
              <a:rPr lang="en-US" dirty="0" smtClean="0"/>
              <a:t>Chord balance in tonal music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536" y="1447800"/>
            <a:ext cx="7313613" cy="5410200"/>
          </a:xfrm>
        </p:spPr>
        <p:txBody>
          <a:bodyPr/>
          <a:lstStyle/>
          <a:p>
            <a:r>
              <a:rPr lang="en-US" dirty="0" smtClean="0"/>
              <a:t>Are all pitches equal???</a:t>
            </a:r>
          </a:p>
          <a:p>
            <a:r>
              <a:rPr lang="en-US" dirty="0" smtClean="0"/>
              <a:t>Order of strength (strong to weak)</a:t>
            </a:r>
            <a:endParaRPr lang="en-US" baseline="0" dirty="0" smtClean="0"/>
          </a:p>
          <a:p>
            <a:pPr lvl="1"/>
            <a:r>
              <a:rPr lang="en-US" dirty="0" smtClean="0"/>
              <a:t>Chord root (lower stronger than higher)</a:t>
            </a:r>
          </a:p>
          <a:p>
            <a:pPr lvl="1"/>
            <a:r>
              <a:rPr lang="en-US" dirty="0" smtClean="0"/>
              <a:t>Fifths </a:t>
            </a:r>
          </a:p>
          <a:p>
            <a:pPr lvl="1"/>
            <a:r>
              <a:rPr lang="en-US" dirty="0" smtClean="0"/>
              <a:t>Thirds</a:t>
            </a:r>
          </a:p>
          <a:p>
            <a:pPr lvl="1"/>
            <a:r>
              <a:rPr lang="en-US" dirty="0" smtClean="0"/>
              <a:t>Sevenths</a:t>
            </a:r>
          </a:p>
          <a:p>
            <a:pPr lvl="1"/>
            <a:r>
              <a:rPr lang="en-US" dirty="0" smtClean="0"/>
              <a:t>Other dissonant color pitches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43" y="4724400"/>
            <a:ext cx="8535987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5058">
            <a:off x="7177837" y="1214792"/>
            <a:ext cx="1874762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994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6751">
            <a:off x="7911875" y="365766"/>
            <a:ext cx="932336" cy="96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45901"/>
            <a:ext cx="7313613" cy="868362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Singer placement within </a:t>
            </a:r>
            <a:r>
              <a:rPr lang="en-US" dirty="0" smtClean="0">
                <a:latin typeface="+mj-lt"/>
              </a:rPr>
              <a:t>sections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14263"/>
            <a:ext cx="7313613" cy="51054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Criteria: height, weight, best friend, largest</a:t>
            </a:r>
            <a:r>
              <a:rPr lang="en-US" baseline="0" dirty="0" smtClean="0">
                <a:latin typeface="+mj-lt"/>
              </a:rPr>
              <a:t> donation to the choir fund</a:t>
            </a:r>
            <a:r>
              <a:rPr lang="en-US" dirty="0" smtClean="0">
                <a:latin typeface="+mj-lt"/>
              </a:rPr>
              <a:t>?</a:t>
            </a:r>
          </a:p>
          <a:p>
            <a:r>
              <a:rPr lang="en-US" dirty="0" smtClean="0">
                <a:latin typeface="+mj-lt"/>
              </a:rPr>
              <a:t>Placement based on…</a:t>
            </a:r>
          </a:p>
          <a:p>
            <a:pPr lvl="1"/>
            <a:r>
              <a:rPr lang="en-US" dirty="0" smtClean="0">
                <a:latin typeface="+mj-lt"/>
              </a:rPr>
              <a:t>Tone color </a:t>
            </a:r>
          </a:p>
          <a:p>
            <a:pPr lvl="1"/>
            <a:r>
              <a:rPr lang="en-US" dirty="0" smtClean="0">
                <a:latin typeface="+mj-lt"/>
              </a:rPr>
              <a:t>Voice strength</a:t>
            </a:r>
          </a:p>
          <a:p>
            <a:pPr lvl="1"/>
            <a:r>
              <a:rPr lang="en-US" dirty="0" smtClean="0">
                <a:latin typeface="+mj-lt"/>
              </a:rPr>
              <a:t>(plus reading ability?)</a:t>
            </a:r>
          </a:p>
          <a:p>
            <a:r>
              <a:rPr lang="en-US" dirty="0" smtClean="0">
                <a:latin typeface="+mj-lt"/>
              </a:rPr>
              <a:t>Procedure:</a:t>
            </a:r>
          </a:p>
          <a:p>
            <a:pPr lvl="1"/>
            <a:r>
              <a:rPr lang="en-US" dirty="0" smtClean="0">
                <a:latin typeface="+mj-lt"/>
              </a:rPr>
              <a:t>Choose common song</a:t>
            </a:r>
          </a:p>
          <a:p>
            <a:pPr lvl="1"/>
            <a:r>
              <a:rPr lang="en-US" dirty="0" smtClean="0">
                <a:latin typeface="+mj-lt"/>
              </a:rPr>
              <a:t>Mix/match for optimum blend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49894">
            <a:off x="4775703" y="1981209"/>
            <a:ext cx="2421742" cy="14997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799" y="5334000"/>
            <a:ext cx="6259749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43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Closing…</a:t>
            </a:r>
            <a:endParaRPr lang="en-US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4400" y="1735138"/>
                <a:ext cx="7313613" cy="4513262"/>
              </a:xfrm>
            </p:spPr>
            <p:txBody>
              <a:bodyPr/>
              <a:lstStyle/>
              <a:p>
                <a:r>
                  <a:rPr lang="en-US" dirty="0" smtClean="0">
                    <a:latin typeface="+mj-lt"/>
                  </a:rPr>
                  <a:t>The</a:t>
                </a:r>
                <a:r>
                  <a:rPr lang="en-US" baseline="0" dirty="0" smtClean="0">
                    <a:latin typeface="+mj-lt"/>
                  </a:rPr>
                  <a:t> ingredients of good choral sound…</a:t>
                </a:r>
              </a:p>
              <a:p>
                <a:pPr marL="798513" lvl="2" indent="0">
                  <a:buNone/>
                </a:pPr>
                <a:r>
                  <a:rPr lang="en-US" dirty="0" smtClean="0">
                    <a:latin typeface="+mj-lt"/>
                  </a:rPr>
                  <a:t>…many and varied aspects</a:t>
                </a:r>
              </a:p>
              <a:p>
                <a:pPr marL="798513" lvl="2" indent="0">
                  <a:buNone/>
                </a:pPr>
                <a:r>
                  <a:rPr lang="en-US" dirty="0">
                    <a:latin typeface="+mj-lt"/>
                  </a:rPr>
                  <a:t>…doesn’t happen automatically</a:t>
                </a:r>
              </a:p>
              <a:p>
                <a:pPr marL="798513" lvl="2" indent="0">
                  <a:buNone/>
                </a:pPr>
                <a:r>
                  <a:rPr lang="en-US" dirty="0">
                    <a:latin typeface="+mj-lt"/>
                  </a:rPr>
                  <a:t>…strong singers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>
                    <a:latin typeface="+mj-lt"/>
                  </a:rPr>
                  <a:t> good choral sound</a:t>
                </a:r>
              </a:p>
              <a:p>
                <a:pPr marL="798513" lvl="2" indent="0">
                  <a:buNone/>
                </a:pPr>
                <a:r>
                  <a:rPr lang="en-US" dirty="0" smtClean="0">
                    <a:latin typeface="+mj-lt"/>
                  </a:rPr>
                  <a:t>…requires intentional</a:t>
                </a:r>
                <a:r>
                  <a:rPr lang="en-US" baseline="0" dirty="0" smtClean="0">
                    <a:latin typeface="+mj-lt"/>
                  </a:rPr>
                  <a:t> focus</a:t>
                </a:r>
              </a:p>
              <a:p>
                <a:pPr marL="798513" lvl="2" indent="0">
                  <a:buNone/>
                </a:pPr>
                <a:r>
                  <a:rPr lang="en-US" baseline="0" dirty="0" smtClean="0">
                    <a:latin typeface="+mj-lt"/>
                  </a:rPr>
                  <a:t>…hard work</a:t>
                </a:r>
              </a:p>
              <a:p>
                <a:pPr marL="798513" lvl="2" indent="0">
                  <a:buNone/>
                </a:pPr>
                <a:r>
                  <a:rPr lang="en-US" baseline="0" dirty="0" smtClean="0">
                    <a:latin typeface="+mj-lt"/>
                  </a:rPr>
                  <a:t>…patience</a:t>
                </a:r>
              </a:p>
              <a:p>
                <a:pPr marL="349250" indent="-342900"/>
                <a:r>
                  <a:rPr lang="en-US" dirty="0" smtClean="0">
                    <a:latin typeface="+mj-lt"/>
                  </a:rPr>
                  <a:t>The journey is part of our calling…</a:t>
                </a:r>
              </a:p>
              <a:p>
                <a:pPr marL="798513" lvl="2" indent="0">
                  <a:buNone/>
                </a:pPr>
                <a:r>
                  <a:rPr lang="en-US" baseline="0" dirty="0" smtClean="0">
                    <a:latin typeface="+mj-lt"/>
                  </a:rPr>
                  <a:t>…moving our singers towards excellence</a:t>
                </a:r>
              </a:p>
              <a:p>
                <a:pPr marL="798513" lvl="2" indent="0">
                  <a:buNone/>
                </a:pPr>
                <a:r>
                  <a:rPr lang="en-US" dirty="0" smtClean="0">
                    <a:latin typeface="+mj-lt"/>
                  </a:rPr>
                  <a:t>…and a life-long love of choral beauty</a:t>
                </a:r>
                <a:endParaRPr lang="en-US" baseline="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1735138"/>
                <a:ext cx="7313613" cy="4513262"/>
              </a:xfrm>
              <a:blipFill>
                <a:blip r:embed="rId2"/>
                <a:stretch>
                  <a:fillRect l="-917" t="-1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21203">
            <a:off x="6173915" y="480886"/>
            <a:ext cx="2424113" cy="121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5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295"/>
            <a:ext cx="7539707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Questions…arguments…comments?</a:t>
            </a:r>
            <a:endParaRPr lang="en-US" dirty="0"/>
          </a:p>
        </p:txBody>
      </p:sp>
      <p:pic>
        <p:nvPicPr>
          <p:cNvPr id="19" name="Content Placeholder 1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334153">
            <a:off x="6995208" y="1766382"/>
            <a:ext cx="1241529" cy="1241529"/>
          </a:xfrm>
          <a:prstGeom prst="rect">
            <a:avLst/>
          </a:prstGeom>
        </p:spPr>
      </p:pic>
      <p:sp>
        <p:nvSpPr>
          <p:cNvPr id="21" name="Text Placeholder 20"/>
          <p:cNvSpPr>
            <a:spLocks noGrp="1"/>
          </p:cNvSpPr>
          <p:nvPr>
            <p:ph type="body" idx="4294967295"/>
          </p:nvPr>
        </p:nvSpPr>
        <p:spPr>
          <a:xfrm>
            <a:off x="990600" y="2739107"/>
            <a:ext cx="7313613" cy="4056062"/>
          </a:xfrm>
        </p:spPr>
        <p:txBody>
          <a:bodyPr/>
          <a:lstStyle/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04382">
            <a:off x="1322131" y="1710174"/>
            <a:ext cx="3288449" cy="167032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96667">
            <a:off x="4454041" y="3995196"/>
            <a:ext cx="1832955" cy="128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76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21134">
            <a:off x="2441537" y="688374"/>
            <a:ext cx="3975404" cy="2814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89324">
            <a:off x="2667000" y="3949858"/>
            <a:ext cx="3121423" cy="21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0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313613" cy="868362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Introduction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313613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+mj-lt"/>
              </a:rPr>
              <a:t>“if you want your choir to sound better…</a:t>
            </a:r>
          </a:p>
          <a:p>
            <a:pPr marL="457200" lvl="1" indent="0">
              <a:buNone/>
            </a:pPr>
            <a:r>
              <a:rPr lang="en-US" dirty="0" smtClean="0">
                <a:latin typeface="+mj-lt"/>
              </a:rPr>
              <a:t>…find better singers!”</a:t>
            </a:r>
          </a:p>
          <a:p>
            <a:pPr lvl="0"/>
            <a:r>
              <a:rPr lang="en-US" dirty="0" smtClean="0">
                <a:latin typeface="+mj-lt"/>
              </a:rPr>
              <a:t>True</a:t>
            </a:r>
            <a:r>
              <a:rPr lang="en-US" baseline="0" dirty="0" smtClean="0">
                <a:latin typeface="+mj-lt"/>
              </a:rPr>
              <a:t> educators</a:t>
            </a:r>
            <a:r>
              <a:rPr lang="en-US" dirty="0" smtClean="0">
                <a:latin typeface="+mj-lt"/>
              </a:rPr>
              <a:t> reject this idea</a:t>
            </a:r>
            <a:endParaRPr lang="en-US" baseline="0" dirty="0" smtClean="0">
              <a:latin typeface="+mj-lt"/>
            </a:endParaRPr>
          </a:p>
          <a:p>
            <a:pPr lvl="1"/>
            <a:r>
              <a:rPr lang="en-US" dirty="0" smtClean="0">
                <a:latin typeface="+mj-lt"/>
              </a:rPr>
              <a:t>We w</a:t>
            </a:r>
            <a:r>
              <a:rPr lang="en-US" baseline="0" dirty="0" smtClean="0">
                <a:latin typeface="+mj-lt"/>
              </a:rPr>
              <a:t>ork with who we have</a:t>
            </a:r>
          </a:p>
          <a:p>
            <a:pPr lvl="1"/>
            <a:r>
              <a:rPr lang="en-US" dirty="0" smtClean="0">
                <a:latin typeface="+mj-lt"/>
              </a:rPr>
              <a:t>Slowly, patiently build</a:t>
            </a:r>
          </a:p>
          <a:p>
            <a:pPr lvl="1"/>
            <a:r>
              <a:rPr lang="en-US" dirty="0" smtClean="0">
                <a:latin typeface="+mj-lt"/>
              </a:rPr>
              <a:t>Teach for the long journey</a:t>
            </a:r>
          </a:p>
          <a:p>
            <a:r>
              <a:rPr lang="en-US" dirty="0" smtClean="0">
                <a:latin typeface="+mj-lt"/>
              </a:rPr>
              <a:t>Everything we do has purpose</a:t>
            </a:r>
          </a:p>
          <a:p>
            <a:pPr lvl="1"/>
            <a:r>
              <a:rPr lang="en-US" dirty="0" smtClean="0">
                <a:latin typeface="+mj-lt"/>
              </a:rPr>
              <a:t>Part of a larger goal</a:t>
            </a:r>
          </a:p>
          <a:p>
            <a:pPr lvl="1"/>
            <a:r>
              <a:rPr lang="en-US" dirty="0" smtClean="0">
                <a:latin typeface="+mj-lt"/>
              </a:rPr>
              <a:t>No space-fillers</a:t>
            </a:r>
          </a:p>
          <a:p>
            <a:r>
              <a:rPr lang="en-US" dirty="0" smtClean="0">
                <a:latin typeface="+mj-lt"/>
              </a:rPr>
              <a:t>Today’s topics…</a:t>
            </a:r>
          </a:p>
          <a:p>
            <a:pPr marL="457200" lvl="1" indent="0">
              <a:buNone/>
            </a:pPr>
            <a:r>
              <a:rPr lang="en-US" dirty="0" smtClean="0">
                <a:latin typeface="+mj-lt"/>
              </a:rPr>
              <a:t>…maybe mostly just review</a:t>
            </a:r>
          </a:p>
          <a:p>
            <a:pPr marL="457200" lvl="1" indent="0">
              <a:buNone/>
            </a:pPr>
            <a:r>
              <a:rPr lang="en-US" dirty="0" smtClean="0">
                <a:latin typeface="+mj-lt"/>
              </a:rPr>
              <a:t>…if one or two give new ideas: a success!</a:t>
            </a:r>
            <a:endParaRPr lang="en-US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23868">
            <a:off x="6858354" y="676874"/>
            <a:ext cx="1165983" cy="11659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51833">
            <a:off x="5169403" y="2513368"/>
            <a:ext cx="1728788" cy="122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47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Posture</a:t>
            </a:r>
            <a:br>
              <a:rPr lang="en-US" dirty="0" smtClean="0">
                <a:latin typeface="+mj-lt"/>
              </a:rPr>
            </a:b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Singer’s posture means what?</a:t>
            </a:r>
          </a:p>
          <a:p>
            <a:pPr lvl="1"/>
            <a:r>
              <a:rPr lang="en-US" dirty="0" smtClean="0">
                <a:latin typeface="+mj-lt"/>
              </a:rPr>
              <a:t>Tall spine</a:t>
            </a:r>
          </a:p>
          <a:p>
            <a:pPr lvl="1"/>
            <a:r>
              <a:rPr lang="en-US" dirty="0" smtClean="0">
                <a:latin typeface="+mj-lt"/>
              </a:rPr>
              <a:t>Tail tucked in</a:t>
            </a:r>
          </a:p>
          <a:p>
            <a:pPr lvl="1"/>
            <a:r>
              <a:rPr lang="en-US" dirty="0" smtClean="0">
                <a:latin typeface="+mj-lt"/>
              </a:rPr>
              <a:t>Shoulders back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872" y="3840480"/>
            <a:ext cx="2257425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945130"/>
            <a:ext cx="25527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398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03238"/>
            <a:ext cx="8686800" cy="868362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My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choir members before rehearsal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313613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4343400"/>
            <a:ext cx="2181225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133600"/>
            <a:ext cx="1426029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6" y="3962400"/>
            <a:ext cx="1044851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318" y="2133600"/>
            <a:ext cx="1905000" cy="1701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785937"/>
            <a:ext cx="1905000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276600"/>
            <a:ext cx="1916811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555" y="5181600"/>
            <a:ext cx="2476500" cy="1422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46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Posture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313613" cy="4876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assume they will arrive “out of posture”</a:t>
            </a:r>
          </a:p>
          <a:p>
            <a:r>
              <a:rPr lang="en-US" dirty="0" smtClean="0">
                <a:latin typeface="+mj-lt"/>
              </a:rPr>
              <a:t>My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first job is to help them get into good posture</a:t>
            </a:r>
          </a:p>
          <a:p>
            <a:r>
              <a:rPr lang="en-US" dirty="0" smtClean="0">
                <a:latin typeface="+mj-lt"/>
              </a:rPr>
              <a:t>Good posture components:</a:t>
            </a:r>
          </a:p>
          <a:p>
            <a:pPr lvl="1"/>
            <a:r>
              <a:rPr lang="en-US" dirty="0" smtClean="0">
                <a:latin typeface="+mj-lt"/>
              </a:rPr>
              <a:t>High sternum</a:t>
            </a:r>
          </a:p>
          <a:p>
            <a:pPr lvl="1"/>
            <a:r>
              <a:rPr lang="en-US" dirty="0" smtClean="0">
                <a:latin typeface="+mj-lt"/>
              </a:rPr>
              <a:t>Tall spine</a:t>
            </a:r>
          </a:p>
          <a:p>
            <a:pPr lvl="1"/>
            <a:r>
              <a:rPr lang="en-US" dirty="0" smtClean="0">
                <a:latin typeface="+mj-lt"/>
              </a:rPr>
              <a:t>Shoulders relaxed and slightly back</a:t>
            </a:r>
          </a:p>
          <a:p>
            <a:pPr lvl="1"/>
            <a:r>
              <a:rPr lang="en-US" dirty="0" smtClean="0">
                <a:latin typeface="+mj-lt"/>
              </a:rPr>
              <a:t>Head erect, chin slightly tucked (not forward or up)</a:t>
            </a:r>
          </a:p>
          <a:p>
            <a:pPr lvl="1"/>
            <a:r>
              <a:rPr lang="en-US" dirty="0" smtClean="0">
                <a:latin typeface="+mj-lt"/>
              </a:rPr>
              <a:t>Tail</a:t>
            </a:r>
            <a:r>
              <a:rPr lang="en-US" baseline="0" dirty="0" smtClean="0">
                <a:latin typeface="+mj-lt"/>
              </a:rPr>
              <a:t> tucked in!</a:t>
            </a:r>
          </a:p>
          <a:p>
            <a:pPr lvl="1"/>
            <a:r>
              <a:rPr lang="en-US" dirty="0" smtClean="0">
                <a:latin typeface="+mj-lt"/>
              </a:rPr>
              <a:t>Knees not locked</a:t>
            </a:r>
          </a:p>
          <a:p>
            <a:pPr lvl="1"/>
            <a:r>
              <a:rPr lang="en-US" baseline="0" dirty="0" smtClean="0">
                <a:latin typeface="+mj-lt"/>
              </a:rPr>
              <a:t>Feet almost shoulder-width apart</a:t>
            </a:r>
          </a:p>
          <a:p>
            <a:pPr lvl="1"/>
            <a:endParaRPr lang="en-US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24627">
            <a:off x="7898586" y="251143"/>
            <a:ext cx="934789" cy="198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18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A few exercises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313613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+mj-lt"/>
              </a:rPr>
              <a:t>Singing is a physical and mental activity</a:t>
            </a:r>
          </a:p>
          <a:p>
            <a:pPr lvl="1"/>
            <a:r>
              <a:rPr lang="en-US" dirty="0" smtClean="0">
                <a:latin typeface="+mj-lt"/>
              </a:rPr>
              <a:t>Engage muscles</a:t>
            </a:r>
          </a:p>
          <a:p>
            <a:pPr lvl="1"/>
            <a:r>
              <a:rPr lang="en-US" dirty="0" smtClean="0">
                <a:latin typeface="+mj-lt"/>
              </a:rPr>
              <a:t>Increase heart rate</a:t>
            </a:r>
          </a:p>
          <a:p>
            <a:pPr lvl="1"/>
            <a:r>
              <a:rPr lang="en-US" dirty="0" smtClean="0">
                <a:latin typeface="+mj-lt"/>
              </a:rPr>
              <a:t>Get ‘out’ of posture</a:t>
            </a:r>
          </a:p>
          <a:p>
            <a:r>
              <a:rPr lang="en-US" dirty="0" smtClean="0">
                <a:latin typeface="+mj-lt"/>
              </a:rPr>
              <a:t>Push-ups/outs/downs</a:t>
            </a:r>
          </a:p>
          <a:p>
            <a:r>
              <a:rPr lang="en-US" dirty="0" smtClean="0">
                <a:latin typeface="+mj-lt"/>
              </a:rPr>
              <a:t>Tai-</a:t>
            </a:r>
            <a:r>
              <a:rPr lang="en-US" dirty="0" err="1" smtClean="0">
                <a:latin typeface="+mj-lt"/>
              </a:rPr>
              <a:t>bo</a:t>
            </a:r>
            <a:r>
              <a:rPr lang="en-US" dirty="0" smtClean="0">
                <a:latin typeface="+mj-lt"/>
              </a:rPr>
              <a:t> and reverse Tai-</a:t>
            </a:r>
            <a:r>
              <a:rPr lang="en-US" dirty="0" err="1" smtClean="0">
                <a:latin typeface="+mj-lt"/>
              </a:rPr>
              <a:t>bo</a:t>
            </a: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Rag doll, roll up from spine</a:t>
            </a:r>
          </a:p>
          <a:p>
            <a:r>
              <a:rPr lang="en-US" dirty="0" smtClean="0">
                <a:latin typeface="+mj-lt"/>
              </a:rPr>
              <a:t>Backwards shoulder roll while inhaling, raising sternum</a:t>
            </a:r>
          </a:p>
          <a:p>
            <a:r>
              <a:rPr lang="en-US" dirty="0" smtClean="0">
                <a:latin typeface="+mj-lt"/>
              </a:rPr>
              <a:t>Raise arms up from front, bring back down from sides</a:t>
            </a:r>
          </a:p>
          <a:p>
            <a:r>
              <a:rPr lang="en-US" dirty="0" smtClean="0">
                <a:latin typeface="+mj-lt"/>
              </a:rPr>
              <a:t>Feel “tall spine” and “high sternum”</a:t>
            </a:r>
          </a:p>
          <a:p>
            <a:r>
              <a:rPr lang="en-US" dirty="0" smtClean="0">
                <a:latin typeface="+mj-lt"/>
              </a:rPr>
              <a:t>Watch your singers, look for problem posture, address problem with exercise</a:t>
            </a:r>
            <a:endParaRPr lang="en-US" dirty="0">
              <a:latin typeface="+mj-lt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9600"/>
            <a:ext cx="1766318" cy="141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2087582"/>
            <a:ext cx="1600200" cy="10996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05929">
            <a:off x="4851809" y="3061014"/>
            <a:ext cx="811982" cy="94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32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Breathing</a:t>
            </a:r>
            <a:endParaRPr lang="en-US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20697">
            <a:off x="183329" y="76054"/>
            <a:ext cx="1462143" cy="146214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422" y="1405572"/>
            <a:ext cx="7313613" cy="48006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Posture and breathing are VERY important parts of good choral sound</a:t>
            </a:r>
          </a:p>
          <a:p>
            <a:r>
              <a:rPr lang="en-US" dirty="0" smtClean="0">
                <a:latin typeface="+mj-lt"/>
              </a:rPr>
              <a:t>Proper breathing </a:t>
            </a:r>
            <a:r>
              <a:rPr lang="en-US" i="1" dirty="0" smtClean="0">
                <a:latin typeface="+mj-lt"/>
              </a:rPr>
              <a:t>outside</a:t>
            </a:r>
            <a:r>
              <a:rPr lang="en-US" dirty="0" smtClean="0">
                <a:latin typeface="+mj-lt"/>
              </a:rPr>
              <a:t> of rehearsal???</a:t>
            </a:r>
          </a:p>
          <a:p>
            <a:pPr lvl="1"/>
            <a:r>
              <a:rPr lang="en-US" dirty="0" smtClean="0">
                <a:latin typeface="+mj-lt"/>
              </a:rPr>
              <a:t>Probably almost never</a:t>
            </a:r>
          </a:p>
          <a:p>
            <a:pPr lvl="1"/>
            <a:r>
              <a:rPr lang="en-US" dirty="0">
                <a:latin typeface="+mj-lt"/>
              </a:rPr>
              <a:t>Relaxed, non-singing: </a:t>
            </a:r>
            <a:endParaRPr lang="en-US" dirty="0" smtClean="0">
              <a:latin typeface="+mj-lt"/>
            </a:endParaRPr>
          </a:p>
          <a:p>
            <a:pPr marL="914400" lvl="2" indent="0">
              <a:buNone/>
            </a:pPr>
            <a:r>
              <a:rPr lang="en-US" dirty="0" smtClean="0">
                <a:latin typeface="+mj-lt"/>
              </a:rPr>
              <a:t>…maybe 15-20% </a:t>
            </a:r>
            <a:r>
              <a:rPr lang="en-US" dirty="0">
                <a:latin typeface="+mj-lt"/>
              </a:rPr>
              <a:t>of breathing </a:t>
            </a:r>
            <a:r>
              <a:rPr lang="en-US" dirty="0" smtClean="0">
                <a:latin typeface="+mj-lt"/>
              </a:rPr>
              <a:t>capacity</a:t>
            </a:r>
            <a:endParaRPr lang="en-US" dirty="0">
              <a:latin typeface="+mj-lt"/>
            </a:endParaRPr>
          </a:p>
          <a:p>
            <a:pPr lvl="1"/>
            <a:r>
              <a:rPr lang="en-US" dirty="0">
                <a:latin typeface="+mj-lt"/>
              </a:rPr>
              <a:t>Running for your life: </a:t>
            </a:r>
            <a:endParaRPr lang="en-US" dirty="0" smtClean="0">
              <a:latin typeface="+mj-lt"/>
            </a:endParaRPr>
          </a:p>
          <a:p>
            <a:pPr marL="914400" lvl="2" indent="0">
              <a:buNone/>
            </a:pPr>
            <a:r>
              <a:rPr lang="en-US" dirty="0" smtClean="0">
                <a:latin typeface="+mj-lt"/>
              </a:rPr>
              <a:t>…maybe </a:t>
            </a:r>
            <a:r>
              <a:rPr lang="en-US" dirty="0">
                <a:latin typeface="+mj-lt"/>
              </a:rPr>
              <a:t>100</a:t>
            </a:r>
            <a:r>
              <a:rPr lang="en-US" dirty="0" smtClean="0">
                <a:latin typeface="+mj-lt"/>
              </a:rPr>
              <a:t>%??</a:t>
            </a:r>
            <a:endParaRPr lang="en-US" dirty="0">
              <a:latin typeface="+mj-lt"/>
            </a:endParaRPr>
          </a:p>
          <a:p>
            <a:pPr lvl="1"/>
            <a:r>
              <a:rPr lang="en-US" dirty="0">
                <a:latin typeface="+mj-lt"/>
              </a:rPr>
              <a:t>Singing: should have all capacity </a:t>
            </a:r>
            <a:r>
              <a:rPr lang="en-US" dirty="0" smtClean="0">
                <a:latin typeface="+mj-lt"/>
              </a:rPr>
              <a:t>available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2402">
            <a:off x="6673911" y="2674885"/>
            <a:ext cx="1438400" cy="107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7167">
            <a:off x="6707160" y="4340938"/>
            <a:ext cx="1371902" cy="1174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966931">
            <a:off x="2822" y="2889183"/>
            <a:ext cx="1314299" cy="98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47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16877"/>
            <a:ext cx="7313613" cy="868362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Breathing: the diaphragm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02824"/>
            <a:ext cx="7313613" cy="4056062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Standard American choir instruction: “breathe with your </a:t>
            </a:r>
            <a:r>
              <a:rPr lang="en-US" sz="2800" dirty="0" smtClean="0">
                <a:latin typeface="+mj-lt"/>
              </a:rPr>
              <a:t>diaphragm!</a:t>
            </a:r>
            <a:r>
              <a:rPr lang="en-US" dirty="0" smtClean="0">
                <a:latin typeface="+mj-lt"/>
              </a:rPr>
              <a:t>”</a:t>
            </a:r>
          </a:p>
          <a:p>
            <a:endParaRPr lang="en-US" dirty="0" smtClean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pPr marL="457200" lvl="1" indent="0">
              <a:buNone/>
            </a:pPr>
            <a:r>
              <a:rPr lang="en-US" dirty="0" smtClean="0">
                <a:latin typeface="+mj-lt"/>
              </a:rPr>
              <a:t>…separates lungs/heart from stomach and lower organs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3128">
            <a:off x="4401883" y="1710869"/>
            <a:ext cx="1613688" cy="1399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4326">
            <a:off x="2514600" y="3886200"/>
            <a:ext cx="2428875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020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24618</TotalTime>
  <Words>998</Words>
  <Application>Microsoft Office PowerPoint</Application>
  <PresentationFormat>On-screen Show (4:3)</PresentationFormat>
  <Paragraphs>206</Paragraphs>
  <Slides>27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ＭＳ Ｐゴシック</vt:lpstr>
      <vt:lpstr>Arial</vt:lpstr>
      <vt:lpstr>Calibri</vt:lpstr>
      <vt:lpstr>Cambria Math</vt:lpstr>
      <vt:lpstr>Goudy Old Style</vt:lpstr>
      <vt:lpstr>Impact</vt:lpstr>
      <vt:lpstr>Rockwell</vt:lpstr>
      <vt:lpstr>Times New Roman</vt:lpstr>
      <vt:lpstr>Inkwell</vt:lpstr>
      <vt:lpstr>Asia Kodaly Symposium Saturday, August 18, 2018</vt:lpstr>
      <vt:lpstr>Presentation outline</vt:lpstr>
      <vt:lpstr>Introduction</vt:lpstr>
      <vt:lpstr>Posture </vt:lpstr>
      <vt:lpstr>My choir members before rehearsal</vt:lpstr>
      <vt:lpstr>Posture</vt:lpstr>
      <vt:lpstr>A few exercises</vt:lpstr>
      <vt:lpstr>Breathing</vt:lpstr>
      <vt:lpstr>Breathing: the diaphragm</vt:lpstr>
      <vt:lpstr>Diaphragm…</vt:lpstr>
      <vt:lpstr>Abdominal muscles…</vt:lpstr>
      <vt:lpstr>Abdominals</vt:lpstr>
      <vt:lpstr>The power of tension</vt:lpstr>
      <vt:lpstr>Bottom line…</vt:lpstr>
      <vt:lpstr>A few exercises…</vt:lpstr>
      <vt:lpstr>Resonance</vt:lpstr>
      <vt:lpstr>Building resonance</vt:lpstr>
      <vt:lpstr>A few exercises…</vt:lpstr>
      <vt:lpstr>Vowels</vt:lpstr>
      <vt:lpstr>Vowels (overtones)</vt:lpstr>
      <vt:lpstr>Building choral sound: dynamics</vt:lpstr>
      <vt:lpstr>Building choral sound: color</vt:lpstr>
      <vt:lpstr>Chord balance in tonal music</vt:lpstr>
      <vt:lpstr>Singer placement within sections</vt:lpstr>
      <vt:lpstr>Closing…</vt:lpstr>
      <vt:lpstr>Questions…arguments…comments?</vt:lpstr>
      <vt:lpstr>PowerPoint Presentation</vt:lpstr>
    </vt:vector>
  </TitlesOfParts>
  <Company>Northwestern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Temp User</dc:creator>
  <cp:lastModifiedBy>Holm, Thomas</cp:lastModifiedBy>
  <cp:revision>472</cp:revision>
  <cp:lastPrinted>2016-11-02T12:00:00Z</cp:lastPrinted>
  <dcterms:created xsi:type="dcterms:W3CDTF">2016-09-07T07:42:47Z</dcterms:created>
  <dcterms:modified xsi:type="dcterms:W3CDTF">2018-07-24T02:46:27Z</dcterms:modified>
</cp:coreProperties>
</file>